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2"/>
  </p:notesMasterIdLst>
  <p:sldIdLst>
    <p:sldId id="332" r:id="rId2"/>
    <p:sldId id="256" r:id="rId3"/>
    <p:sldId id="326" r:id="rId4"/>
    <p:sldId id="300" r:id="rId5"/>
    <p:sldId id="299" r:id="rId6"/>
    <p:sldId id="298" r:id="rId7"/>
    <p:sldId id="297" r:id="rId8"/>
    <p:sldId id="296" r:id="rId9"/>
    <p:sldId id="327" r:id="rId10"/>
    <p:sldId id="295" r:id="rId11"/>
    <p:sldId id="294" r:id="rId12"/>
    <p:sldId id="324" r:id="rId13"/>
    <p:sldId id="328" r:id="rId14"/>
    <p:sldId id="329" r:id="rId15"/>
    <p:sldId id="325" r:id="rId16"/>
    <p:sldId id="293" r:id="rId17"/>
    <p:sldId id="301" r:id="rId18"/>
    <p:sldId id="303" r:id="rId19"/>
    <p:sldId id="304" r:id="rId20"/>
    <p:sldId id="310" r:id="rId21"/>
    <p:sldId id="305" r:id="rId22"/>
    <p:sldId id="311" r:id="rId23"/>
    <p:sldId id="307" r:id="rId24"/>
    <p:sldId id="308" r:id="rId25"/>
    <p:sldId id="309" r:id="rId26"/>
    <p:sldId id="313" r:id="rId27"/>
    <p:sldId id="315" r:id="rId28"/>
    <p:sldId id="316" r:id="rId29"/>
    <p:sldId id="257" r:id="rId30"/>
    <p:sldId id="259" r:id="rId31"/>
    <p:sldId id="260" r:id="rId32"/>
    <p:sldId id="261" r:id="rId33"/>
    <p:sldId id="322" r:id="rId34"/>
    <p:sldId id="291" r:id="rId35"/>
    <p:sldId id="274" r:id="rId36"/>
    <p:sldId id="278" r:id="rId37"/>
    <p:sldId id="333" r:id="rId38"/>
    <p:sldId id="323" r:id="rId39"/>
    <p:sldId id="331" r:id="rId40"/>
    <p:sldId id="28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hyperlink" Target="https://www.owasp.org/index.php/Category:OWASP_Application_Security_Verification_Standard_Project" TargetMode="External"/><Relationship Id="rId1" Type="http://schemas.openxmlformats.org/officeDocument/2006/relationships/hyperlink" Target="http://www.lulu.com/shop/matteo-meucci-and-andrew-muller/testing-guide-40-release/paperback/product-22294314.html" TargetMode="Externa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hyperlink" Target="http://www.lulu.com/shop/matteo-meucci-and-andrew-muller/testing-guide-40-release/paperback/product-22294314.html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hyperlink" Target="https://www.owasp.org/index.php/Category:OWASP_Application_Security_Verification_Standard_Project" TargetMode="Externa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/>
            <a:t>Hacker Methodology</a:t>
          </a:r>
          <a:endParaRPr lang="en-US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Reconnaissance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b="0" i="0"/>
            <a:t>Scanning</a:t>
          </a:r>
          <a:endParaRPr lang="en-US"/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/>
            <a:t>Gaining Access</a:t>
          </a:r>
          <a:endParaRPr lang="en-US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/>
            <a:t>Maintaining Access</a:t>
          </a:r>
          <a:endParaRPr lang="en-US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Covering Tracks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Web Hacking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OWASP Top 10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OWASP Testing Guide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Burp Suite OWASP ZAP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Web Goat, BWAPP, Juice Shop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Bug</a:t>
          </a:r>
          <a:r>
            <a:rPr lang="en-US" baseline="0" dirty="0"/>
            <a:t> Bounty Hunter</a:t>
          </a:r>
          <a:endParaRPr lang="en-US" dirty="0"/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4DA33762-5D1D-4904-A36D-BAE1FE071D11}">
      <dgm:prSet/>
      <dgm:spPr/>
      <dgm:t>
        <a:bodyPr/>
        <a:lstStyle/>
        <a:p>
          <a:r>
            <a:rPr lang="en-US" dirty="0"/>
            <a:t>Types of Cyber Security Professionals</a:t>
          </a:r>
        </a:p>
      </dgm:t>
    </dgm:pt>
    <dgm:pt modelId="{D41E044A-EFBC-424F-B183-1FFB0E58CF62}" type="parTrans" cxnId="{DD22F46B-A201-4053-B0C3-D343D5E47BDF}">
      <dgm:prSet/>
      <dgm:spPr/>
      <dgm:t>
        <a:bodyPr/>
        <a:lstStyle/>
        <a:p>
          <a:endParaRPr lang="en-US"/>
        </a:p>
      </dgm:t>
    </dgm:pt>
    <dgm:pt modelId="{F570A9F2-5572-4156-B058-2E26504AE064}" type="sibTrans" cxnId="{DD22F46B-A201-4053-B0C3-D343D5E47BDF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5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5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5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1E1C956A-43B7-4367-9B0B-E8514D943511}" type="pres">
      <dgm:prSet presAssocID="{4DA33762-5D1D-4904-A36D-BAE1FE071D11}" presName="node" presStyleLbl="alignAccFollowNode1" presStyleIdx="3" presStyleCnt="15">
        <dgm:presLayoutVars>
          <dgm:bulletEnabled val="1"/>
        </dgm:presLayoutVars>
      </dgm:prSet>
      <dgm:spPr/>
    </dgm:pt>
    <dgm:pt modelId="{72607FAE-0D8B-4695-B09F-E46D5DBC40B5}" type="pres">
      <dgm:prSet presAssocID="{F570A9F2-5572-4156-B058-2E26504AE064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4" presStyleCnt="15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5" presStyleCnt="15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6" presStyleCnt="15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7" presStyleCnt="15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8" presStyleCnt="15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9" presStyleCnt="15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10" presStyleCnt="15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1" presStyleCnt="15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2" presStyleCnt="15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3" presStyleCnt="15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A9F0F166-7E40-4D5C-B0C7-BDD187C82204}" type="presOf" srcId="{4DA33762-5D1D-4904-A36D-BAE1FE071D11}" destId="{1E1C956A-43B7-4367-9B0B-E8514D943511}" srcOrd="0" destOrd="0" presId="urn:microsoft.com/office/officeart/2005/8/layout/lProcess3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DD22F46B-A201-4053-B0C3-D343D5E47BDF}" srcId="{F8EFB5F8-00B7-472F-889E-7A7BBCB11E80}" destId="{4DA33762-5D1D-4904-A36D-BAE1FE071D11}" srcOrd="3" destOrd="0" parTransId="{D41E044A-EFBC-424F-B183-1FFB0E58CF62}" sibTransId="{F570A9F2-5572-4156-B058-2E26504AE064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4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B73AEF50-F355-4578-B0BB-7713C2716BA1}" type="presParOf" srcId="{ACE7D448-6A86-4798-ABA0-5FD11F943621}" destId="{1E1C956A-43B7-4367-9B0B-E8514D943511}" srcOrd="8" destOrd="0" presId="urn:microsoft.com/office/officeart/2005/8/layout/lProcess3"/>
    <dgm:cxn modelId="{7F020686-EF28-45AE-8996-2E5C3D656077}" type="presParOf" srcId="{ACE7D448-6A86-4798-ABA0-5FD11F943621}" destId="{72607FAE-0D8B-4695-B09F-E46D5DBC40B5}" srcOrd="9" destOrd="0" presId="urn:microsoft.com/office/officeart/2005/8/layout/lProcess3"/>
    <dgm:cxn modelId="{C9A664A2-3BC5-48DC-B558-0AEA2A3BAA80}" type="presParOf" srcId="{ACE7D448-6A86-4798-ABA0-5FD11F943621}" destId="{0CA30A97-F861-4A3E-BE68-39B3E178B37D}" srcOrd="10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B7CB8-B8EE-40C9-AABC-2A718686DF3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2C33F883-43B0-4787-8CE1-44874F0D2F8B}">
      <dgm:prSet/>
      <dgm:spPr/>
      <dgm:t>
        <a:bodyPr/>
        <a:lstStyle/>
        <a:p>
          <a:pPr>
            <a:defRPr cap="all"/>
          </a:pPr>
          <a:r>
            <a:rPr lang="en-US"/>
            <a:t>OWASP provides a free Web Application security testing framework providing a foundation for testing: OWASP </a:t>
          </a:r>
          <a:r>
            <a:rPr lang="en-US">
              <a:hlinkClick xmlns:r="http://schemas.openxmlformats.org/officeDocument/2006/relationships" r:id="rId1"/>
            </a:rPr>
            <a:t>Testing Guide 4.0</a:t>
          </a:r>
          <a:endParaRPr lang="en-US"/>
        </a:p>
      </dgm:t>
    </dgm:pt>
    <dgm:pt modelId="{BB617AB2-AB50-4335-A9F0-C283F4127207}" type="parTrans" cxnId="{3C41C685-0AF5-4D8B-8A3E-2537A894F1D7}">
      <dgm:prSet/>
      <dgm:spPr/>
      <dgm:t>
        <a:bodyPr/>
        <a:lstStyle/>
        <a:p>
          <a:endParaRPr lang="en-US"/>
        </a:p>
      </dgm:t>
    </dgm:pt>
    <dgm:pt modelId="{BF15FC60-29FF-4B83-B8EC-B1BDD18608F8}" type="sibTrans" cxnId="{3C41C685-0AF5-4D8B-8A3E-2537A894F1D7}">
      <dgm:prSet/>
      <dgm:spPr/>
      <dgm:t>
        <a:bodyPr/>
        <a:lstStyle/>
        <a:p>
          <a:endParaRPr lang="en-US"/>
        </a:p>
      </dgm:t>
    </dgm:pt>
    <dgm:pt modelId="{196D6B75-FAC3-4EA8-B2E7-F865B7E62C5A}">
      <dgm:prSet/>
      <dgm:spPr/>
      <dgm:t>
        <a:bodyPr/>
        <a:lstStyle/>
        <a:p>
          <a:pPr>
            <a:defRPr cap="all"/>
          </a:pPr>
          <a:r>
            <a:rPr lang="en-US" dirty="0"/>
            <a:t>OWASP Provides a detailed definition of what a “secure” web application is in their </a:t>
          </a:r>
          <a:r>
            <a:rPr lang="en-US" dirty="0">
              <a:hlinkClick xmlns:r="http://schemas.openxmlformats.org/officeDocument/2006/relationships" r:id="rId2"/>
            </a:rPr>
            <a:t>Application Security Verification Standard</a:t>
          </a:r>
          <a:r>
            <a:rPr lang="en-US" dirty="0"/>
            <a:t> (ASVSP)</a:t>
          </a:r>
        </a:p>
      </dgm:t>
    </dgm:pt>
    <dgm:pt modelId="{B60B7848-1836-452B-A86F-A94074215535}" type="parTrans" cxnId="{DCF114F8-5858-48E3-A333-6838FCCE031C}">
      <dgm:prSet/>
      <dgm:spPr/>
      <dgm:t>
        <a:bodyPr/>
        <a:lstStyle/>
        <a:p>
          <a:endParaRPr lang="en-US"/>
        </a:p>
      </dgm:t>
    </dgm:pt>
    <dgm:pt modelId="{716956B6-75DF-4C8B-9CBE-F8DADBCA1D7B}" type="sibTrans" cxnId="{DCF114F8-5858-48E3-A333-6838FCCE031C}">
      <dgm:prSet/>
      <dgm:spPr/>
      <dgm:t>
        <a:bodyPr/>
        <a:lstStyle/>
        <a:p>
          <a:endParaRPr lang="en-US"/>
        </a:p>
      </dgm:t>
    </dgm:pt>
    <dgm:pt modelId="{27DB7645-65EE-4D11-A108-A0C9EF064833}">
      <dgm:prSet/>
      <dgm:spPr/>
      <dgm:t>
        <a:bodyPr/>
        <a:lstStyle/>
        <a:p>
          <a:pPr>
            <a:defRPr cap="all"/>
          </a:pPr>
          <a:r>
            <a:rPr lang="en-US"/>
            <a:t>BWAPP provides an insecure web application that you can practice web hacking on.</a:t>
          </a:r>
        </a:p>
      </dgm:t>
    </dgm:pt>
    <dgm:pt modelId="{7C786DA8-9DD3-45C0-9021-194955755BA2}" type="parTrans" cxnId="{D15BAF66-0819-46FA-835F-88D7D2C2AE72}">
      <dgm:prSet/>
      <dgm:spPr/>
      <dgm:t>
        <a:bodyPr/>
        <a:lstStyle/>
        <a:p>
          <a:endParaRPr lang="en-US"/>
        </a:p>
      </dgm:t>
    </dgm:pt>
    <dgm:pt modelId="{8EB82B0A-5E1E-4453-B9C4-A64CDB09C3C0}" type="sibTrans" cxnId="{D15BAF66-0819-46FA-835F-88D7D2C2AE72}">
      <dgm:prSet/>
      <dgm:spPr/>
      <dgm:t>
        <a:bodyPr/>
        <a:lstStyle/>
        <a:p>
          <a:endParaRPr lang="en-US"/>
        </a:p>
      </dgm:t>
    </dgm:pt>
    <dgm:pt modelId="{9CEC1824-6BF9-42E6-9060-489E8791F1C7}" type="pres">
      <dgm:prSet presAssocID="{4C5B7CB8-B8EE-40C9-AABC-2A718686DF3B}" presName="root" presStyleCnt="0">
        <dgm:presLayoutVars>
          <dgm:dir/>
          <dgm:resizeHandles val="exact"/>
        </dgm:presLayoutVars>
      </dgm:prSet>
      <dgm:spPr/>
    </dgm:pt>
    <dgm:pt modelId="{3722C5E1-DCD0-4E35-9A50-49D776D34077}" type="pres">
      <dgm:prSet presAssocID="{2C33F883-43B0-4787-8CE1-44874F0D2F8B}" presName="compNode" presStyleCnt="0"/>
      <dgm:spPr/>
    </dgm:pt>
    <dgm:pt modelId="{227CECEA-7105-4C97-81AA-C39ED5ECE615}" type="pres">
      <dgm:prSet presAssocID="{2C33F883-43B0-4787-8CE1-44874F0D2F8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1804E7-D181-4636-B700-A44EE3B8A137}" type="pres">
      <dgm:prSet presAssocID="{2C33F883-43B0-4787-8CE1-44874F0D2F8B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B54A9F4-25EC-46DA-872B-DDECFD96AFD1}" type="pres">
      <dgm:prSet presAssocID="{2C33F883-43B0-4787-8CE1-44874F0D2F8B}" presName="spaceRect" presStyleCnt="0"/>
      <dgm:spPr/>
    </dgm:pt>
    <dgm:pt modelId="{1DBE7C65-074B-4D00-A633-D13D8A891F7F}" type="pres">
      <dgm:prSet presAssocID="{2C33F883-43B0-4787-8CE1-44874F0D2F8B}" presName="textRect" presStyleLbl="revTx" presStyleIdx="0" presStyleCnt="3">
        <dgm:presLayoutVars>
          <dgm:chMax val="1"/>
          <dgm:chPref val="1"/>
        </dgm:presLayoutVars>
      </dgm:prSet>
      <dgm:spPr/>
    </dgm:pt>
    <dgm:pt modelId="{87C72B2A-FB99-40CC-BE36-64ED55FCD4D9}" type="pres">
      <dgm:prSet presAssocID="{BF15FC60-29FF-4B83-B8EC-B1BDD18608F8}" presName="sibTrans" presStyleCnt="0"/>
      <dgm:spPr/>
    </dgm:pt>
    <dgm:pt modelId="{A49DB33A-9D4A-453F-84BB-58B9A708A9BC}" type="pres">
      <dgm:prSet presAssocID="{196D6B75-FAC3-4EA8-B2E7-F865B7E62C5A}" presName="compNode" presStyleCnt="0"/>
      <dgm:spPr/>
    </dgm:pt>
    <dgm:pt modelId="{9F4746B3-C0CD-45ED-88FA-65EBEDE708BB}" type="pres">
      <dgm:prSet presAssocID="{196D6B75-FAC3-4EA8-B2E7-F865B7E62C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D91FC00-6BD8-421B-A645-24AA7EDBD0F9}" type="pres">
      <dgm:prSet presAssocID="{196D6B75-FAC3-4EA8-B2E7-F865B7E62C5A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72DDF8-24AD-4B22-A425-474C3DB9A8D6}" type="pres">
      <dgm:prSet presAssocID="{196D6B75-FAC3-4EA8-B2E7-F865B7E62C5A}" presName="spaceRect" presStyleCnt="0"/>
      <dgm:spPr/>
    </dgm:pt>
    <dgm:pt modelId="{A872506F-3854-4FF6-A81C-C002C15FC03F}" type="pres">
      <dgm:prSet presAssocID="{196D6B75-FAC3-4EA8-B2E7-F865B7E62C5A}" presName="textRect" presStyleLbl="revTx" presStyleIdx="1" presStyleCnt="3">
        <dgm:presLayoutVars>
          <dgm:chMax val="1"/>
          <dgm:chPref val="1"/>
        </dgm:presLayoutVars>
      </dgm:prSet>
      <dgm:spPr/>
    </dgm:pt>
    <dgm:pt modelId="{21836510-A7DA-4571-A591-8A9EB04EBCCB}" type="pres">
      <dgm:prSet presAssocID="{716956B6-75DF-4C8B-9CBE-F8DADBCA1D7B}" presName="sibTrans" presStyleCnt="0"/>
      <dgm:spPr/>
    </dgm:pt>
    <dgm:pt modelId="{7A2C8473-0FD5-4CF2-A128-E058658E8503}" type="pres">
      <dgm:prSet presAssocID="{27DB7645-65EE-4D11-A108-A0C9EF064833}" presName="compNode" presStyleCnt="0"/>
      <dgm:spPr/>
    </dgm:pt>
    <dgm:pt modelId="{68D6D5A1-6059-4638-8201-D5F6D82C3783}" type="pres">
      <dgm:prSet presAssocID="{27DB7645-65EE-4D11-A108-A0C9EF06483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FE5F168-BC82-4846-9D19-6E2C558CB2F4}" type="pres">
      <dgm:prSet presAssocID="{27DB7645-65EE-4D11-A108-A0C9EF064833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0B0A4CB-CABA-4774-9FA0-F730DDECBBD7}" type="pres">
      <dgm:prSet presAssocID="{27DB7645-65EE-4D11-A108-A0C9EF064833}" presName="spaceRect" presStyleCnt="0"/>
      <dgm:spPr/>
    </dgm:pt>
    <dgm:pt modelId="{D8F3DF66-0804-408F-B00A-3200498F16C5}" type="pres">
      <dgm:prSet presAssocID="{27DB7645-65EE-4D11-A108-A0C9EF0648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5BAF66-0819-46FA-835F-88D7D2C2AE72}" srcId="{4C5B7CB8-B8EE-40C9-AABC-2A718686DF3B}" destId="{27DB7645-65EE-4D11-A108-A0C9EF064833}" srcOrd="2" destOrd="0" parTransId="{7C786DA8-9DD3-45C0-9021-194955755BA2}" sibTransId="{8EB82B0A-5E1E-4453-B9C4-A64CDB09C3C0}"/>
    <dgm:cxn modelId="{33DAB46F-23BD-49F5-AE37-74CF9207F001}" type="presOf" srcId="{27DB7645-65EE-4D11-A108-A0C9EF064833}" destId="{D8F3DF66-0804-408F-B00A-3200498F16C5}" srcOrd="0" destOrd="0" presId="urn:microsoft.com/office/officeart/2018/5/layout/IconLeafLabelList"/>
    <dgm:cxn modelId="{3C41C685-0AF5-4D8B-8A3E-2537A894F1D7}" srcId="{4C5B7CB8-B8EE-40C9-AABC-2A718686DF3B}" destId="{2C33F883-43B0-4787-8CE1-44874F0D2F8B}" srcOrd="0" destOrd="0" parTransId="{BB617AB2-AB50-4335-A9F0-C283F4127207}" sibTransId="{BF15FC60-29FF-4B83-B8EC-B1BDD18608F8}"/>
    <dgm:cxn modelId="{DF5F9986-214A-454C-8617-F7DF82FDFFF2}" type="presOf" srcId="{4C5B7CB8-B8EE-40C9-AABC-2A718686DF3B}" destId="{9CEC1824-6BF9-42E6-9060-489E8791F1C7}" srcOrd="0" destOrd="0" presId="urn:microsoft.com/office/officeart/2018/5/layout/IconLeafLabelList"/>
    <dgm:cxn modelId="{FB96FDA9-88DB-4ADB-8237-D85CE1A50019}" type="presOf" srcId="{196D6B75-FAC3-4EA8-B2E7-F865B7E62C5A}" destId="{A872506F-3854-4FF6-A81C-C002C15FC03F}" srcOrd="0" destOrd="0" presId="urn:microsoft.com/office/officeart/2018/5/layout/IconLeafLabelList"/>
    <dgm:cxn modelId="{183B1EF1-AA93-4F66-B702-5EEA39527CE0}" type="presOf" srcId="{2C33F883-43B0-4787-8CE1-44874F0D2F8B}" destId="{1DBE7C65-074B-4D00-A633-D13D8A891F7F}" srcOrd="0" destOrd="0" presId="urn:microsoft.com/office/officeart/2018/5/layout/IconLeafLabelList"/>
    <dgm:cxn modelId="{DCF114F8-5858-48E3-A333-6838FCCE031C}" srcId="{4C5B7CB8-B8EE-40C9-AABC-2A718686DF3B}" destId="{196D6B75-FAC3-4EA8-B2E7-F865B7E62C5A}" srcOrd="1" destOrd="0" parTransId="{B60B7848-1836-452B-A86F-A94074215535}" sibTransId="{716956B6-75DF-4C8B-9CBE-F8DADBCA1D7B}"/>
    <dgm:cxn modelId="{9BBBFA0B-683D-4668-9286-65AA3A71FCEC}" type="presParOf" srcId="{9CEC1824-6BF9-42E6-9060-489E8791F1C7}" destId="{3722C5E1-DCD0-4E35-9A50-49D776D34077}" srcOrd="0" destOrd="0" presId="urn:microsoft.com/office/officeart/2018/5/layout/IconLeafLabelList"/>
    <dgm:cxn modelId="{9BFA3689-902B-42F7-B473-D1870876155F}" type="presParOf" srcId="{3722C5E1-DCD0-4E35-9A50-49D776D34077}" destId="{227CECEA-7105-4C97-81AA-C39ED5ECE615}" srcOrd="0" destOrd="0" presId="urn:microsoft.com/office/officeart/2018/5/layout/IconLeafLabelList"/>
    <dgm:cxn modelId="{075C603B-4080-4F07-92E6-F52709612F81}" type="presParOf" srcId="{3722C5E1-DCD0-4E35-9A50-49D776D34077}" destId="{971804E7-D181-4636-B700-A44EE3B8A137}" srcOrd="1" destOrd="0" presId="urn:microsoft.com/office/officeart/2018/5/layout/IconLeafLabelList"/>
    <dgm:cxn modelId="{2C962081-919F-4503-B980-7D2D4FF17F62}" type="presParOf" srcId="{3722C5E1-DCD0-4E35-9A50-49D776D34077}" destId="{2B54A9F4-25EC-46DA-872B-DDECFD96AFD1}" srcOrd="2" destOrd="0" presId="urn:microsoft.com/office/officeart/2018/5/layout/IconLeafLabelList"/>
    <dgm:cxn modelId="{461E945F-FA48-4CA6-A2BA-F8598E8C5E8F}" type="presParOf" srcId="{3722C5E1-DCD0-4E35-9A50-49D776D34077}" destId="{1DBE7C65-074B-4D00-A633-D13D8A891F7F}" srcOrd="3" destOrd="0" presId="urn:microsoft.com/office/officeart/2018/5/layout/IconLeafLabelList"/>
    <dgm:cxn modelId="{5D9CD968-0E3E-4837-AD7E-B81BB3602915}" type="presParOf" srcId="{9CEC1824-6BF9-42E6-9060-489E8791F1C7}" destId="{87C72B2A-FB99-40CC-BE36-64ED55FCD4D9}" srcOrd="1" destOrd="0" presId="urn:microsoft.com/office/officeart/2018/5/layout/IconLeafLabelList"/>
    <dgm:cxn modelId="{D8DF2168-34D2-462E-87AF-64903488C9DA}" type="presParOf" srcId="{9CEC1824-6BF9-42E6-9060-489E8791F1C7}" destId="{A49DB33A-9D4A-453F-84BB-58B9A708A9BC}" srcOrd="2" destOrd="0" presId="urn:microsoft.com/office/officeart/2018/5/layout/IconLeafLabelList"/>
    <dgm:cxn modelId="{B0361E49-AD38-4865-AE2A-17BCD795422A}" type="presParOf" srcId="{A49DB33A-9D4A-453F-84BB-58B9A708A9BC}" destId="{9F4746B3-C0CD-45ED-88FA-65EBEDE708BB}" srcOrd="0" destOrd="0" presId="urn:microsoft.com/office/officeart/2018/5/layout/IconLeafLabelList"/>
    <dgm:cxn modelId="{3171DF10-9613-455D-8AAE-8549532B5AE2}" type="presParOf" srcId="{A49DB33A-9D4A-453F-84BB-58B9A708A9BC}" destId="{5D91FC00-6BD8-421B-A645-24AA7EDBD0F9}" srcOrd="1" destOrd="0" presId="urn:microsoft.com/office/officeart/2018/5/layout/IconLeafLabelList"/>
    <dgm:cxn modelId="{410CBBC2-F57A-4BFC-B04B-AD5F2C565F87}" type="presParOf" srcId="{A49DB33A-9D4A-453F-84BB-58B9A708A9BC}" destId="{9472DDF8-24AD-4B22-A425-474C3DB9A8D6}" srcOrd="2" destOrd="0" presId="urn:microsoft.com/office/officeart/2018/5/layout/IconLeafLabelList"/>
    <dgm:cxn modelId="{9286F233-CCD8-42BD-B5F9-D7DAAF5CDD81}" type="presParOf" srcId="{A49DB33A-9D4A-453F-84BB-58B9A708A9BC}" destId="{A872506F-3854-4FF6-A81C-C002C15FC03F}" srcOrd="3" destOrd="0" presId="urn:microsoft.com/office/officeart/2018/5/layout/IconLeafLabelList"/>
    <dgm:cxn modelId="{9833D8A1-497E-4D47-8AE2-EA62BEDEA266}" type="presParOf" srcId="{9CEC1824-6BF9-42E6-9060-489E8791F1C7}" destId="{21836510-A7DA-4571-A591-8A9EB04EBCCB}" srcOrd="3" destOrd="0" presId="urn:microsoft.com/office/officeart/2018/5/layout/IconLeafLabelList"/>
    <dgm:cxn modelId="{59428114-8311-43BA-89B0-3134B2F60ACE}" type="presParOf" srcId="{9CEC1824-6BF9-42E6-9060-489E8791F1C7}" destId="{7A2C8473-0FD5-4CF2-A128-E058658E8503}" srcOrd="4" destOrd="0" presId="urn:microsoft.com/office/officeart/2018/5/layout/IconLeafLabelList"/>
    <dgm:cxn modelId="{E1042D65-0AFB-4E0C-9914-B91BC9F51A57}" type="presParOf" srcId="{7A2C8473-0FD5-4CF2-A128-E058658E8503}" destId="{68D6D5A1-6059-4638-8201-D5F6D82C3783}" srcOrd="0" destOrd="0" presId="urn:microsoft.com/office/officeart/2018/5/layout/IconLeafLabelList"/>
    <dgm:cxn modelId="{EC146B74-A28B-491D-979B-2C3B729F5048}" type="presParOf" srcId="{7A2C8473-0FD5-4CF2-A128-E058658E8503}" destId="{EFE5F168-BC82-4846-9D19-6E2C558CB2F4}" srcOrd="1" destOrd="0" presId="urn:microsoft.com/office/officeart/2018/5/layout/IconLeafLabelList"/>
    <dgm:cxn modelId="{650BC6C9-170B-4E4E-B945-DD97919C1419}" type="presParOf" srcId="{7A2C8473-0FD5-4CF2-A128-E058658E8503}" destId="{30B0A4CB-CABA-4774-9FA0-F730DDECBBD7}" srcOrd="2" destOrd="0" presId="urn:microsoft.com/office/officeart/2018/5/layout/IconLeafLabelList"/>
    <dgm:cxn modelId="{7E3CF991-D3A8-4F34-AF3B-C8303262BCC1}" type="presParOf" srcId="{7A2C8473-0FD5-4CF2-A128-E058658E8503}" destId="{D8F3DF66-0804-408F-B00A-3200498F16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/>
            <a:t>Zap provides automated scanners and a set of tools for manually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/>
            <a:t>Zap is a great tool for most open source security testing needs.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/>
            <a:t>Bug bounty hunters earn between $10,000-$500,000/year as hunters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www.bugcrowd.com</a:t>
          </a:r>
          <a:endParaRPr lang="en-US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942" y="437427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What is a Hacker?</a:t>
          </a:r>
          <a:endParaRPr lang="en-US" sz="1300" kern="1200" dirty="0"/>
        </a:p>
      </dsp:txBody>
      <dsp:txXfrm>
        <a:off x="388357" y="437427"/>
        <a:ext cx="1162247" cy="774830"/>
      </dsp:txXfrm>
    </dsp:sp>
    <dsp:sp modelId="{6E598C66-BBFE-4472-9B55-6477D65D3A1C}">
      <dsp:nvSpPr>
        <dsp:cNvPr id="0" name=""/>
        <dsp:cNvSpPr/>
      </dsp:nvSpPr>
      <dsp:spPr>
        <a:xfrm>
          <a:off x="1686199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What makes a hacker ethical</a:t>
          </a:r>
          <a:endParaRPr lang="en-US" sz="900" kern="1200" dirty="0"/>
        </a:p>
      </dsp:txBody>
      <dsp:txXfrm>
        <a:off x="2007754" y="503288"/>
        <a:ext cx="964664" cy="643109"/>
      </dsp:txXfrm>
    </dsp:sp>
    <dsp:sp modelId="{D365A4F5-602D-444F-8B72-A3E2C38541AB}">
      <dsp:nvSpPr>
        <dsp:cNvPr id="0" name=""/>
        <dsp:cNvSpPr/>
      </dsp:nvSpPr>
      <dsp:spPr>
        <a:xfrm>
          <a:off x="3068885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Mindset of a hacker?</a:t>
          </a:r>
          <a:endParaRPr lang="en-US" sz="900" kern="1200" dirty="0"/>
        </a:p>
      </dsp:txBody>
      <dsp:txXfrm>
        <a:off x="3390440" y="503288"/>
        <a:ext cx="964664" cy="643109"/>
      </dsp:txXfrm>
    </dsp:sp>
    <dsp:sp modelId="{7D391155-0165-41A9-B0D3-0BB6B57C195E}">
      <dsp:nvSpPr>
        <dsp:cNvPr id="0" name=""/>
        <dsp:cNvSpPr/>
      </dsp:nvSpPr>
      <dsp:spPr>
        <a:xfrm>
          <a:off x="4451571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Who Do Hackers Target?</a:t>
          </a:r>
        </a:p>
      </dsp:txBody>
      <dsp:txXfrm>
        <a:off x="4773126" y="503288"/>
        <a:ext cx="964664" cy="643109"/>
      </dsp:txXfrm>
    </dsp:sp>
    <dsp:sp modelId="{1E1C956A-43B7-4367-9B0B-E8514D943511}">
      <dsp:nvSpPr>
        <dsp:cNvPr id="0" name=""/>
        <dsp:cNvSpPr/>
      </dsp:nvSpPr>
      <dsp:spPr>
        <a:xfrm>
          <a:off x="5834256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Types of Cyber Security Professionals</a:t>
          </a:r>
        </a:p>
      </dsp:txBody>
      <dsp:txXfrm>
        <a:off x="6155811" y="503288"/>
        <a:ext cx="964664" cy="643109"/>
      </dsp:txXfrm>
    </dsp:sp>
    <dsp:sp modelId="{0CA30A97-F861-4A3E-BE68-39B3E178B37D}">
      <dsp:nvSpPr>
        <dsp:cNvPr id="0" name=""/>
        <dsp:cNvSpPr/>
      </dsp:nvSpPr>
      <dsp:spPr>
        <a:xfrm>
          <a:off x="7216942" y="503288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Defense in Depth</a:t>
          </a:r>
        </a:p>
      </dsp:txBody>
      <dsp:txXfrm>
        <a:off x="7538497" y="503288"/>
        <a:ext cx="964664" cy="643109"/>
      </dsp:txXfrm>
    </dsp:sp>
    <dsp:sp modelId="{814BCCA3-68D5-4932-8D9F-66980B420DE0}">
      <dsp:nvSpPr>
        <dsp:cNvPr id="0" name=""/>
        <dsp:cNvSpPr/>
      </dsp:nvSpPr>
      <dsp:spPr>
        <a:xfrm>
          <a:off x="942" y="1320734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Hacker Methodology</a:t>
          </a:r>
          <a:endParaRPr lang="en-US" sz="1300" kern="1200"/>
        </a:p>
      </dsp:txBody>
      <dsp:txXfrm>
        <a:off x="388357" y="1320734"/>
        <a:ext cx="1162247" cy="774830"/>
      </dsp:txXfrm>
    </dsp:sp>
    <dsp:sp modelId="{0CA47B27-3FFC-4EAA-A455-9F6039777386}">
      <dsp:nvSpPr>
        <dsp:cNvPr id="0" name=""/>
        <dsp:cNvSpPr/>
      </dsp:nvSpPr>
      <dsp:spPr>
        <a:xfrm>
          <a:off x="1686199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Reconnaissance</a:t>
          </a:r>
          <a:endParaRPr lang="en-US" sz="900" kern="1200" dirty="0"/>
        </a:p>
      </dsp:txBody>
      <dsp:txXfrm>
        <a:off x="2007754" y="1386595"/>
        <a:ext cx="964664" cy="643109"/>
      </dsp:txXfrm>
    </dsp:sp>
    <dsp:sp modelId="{E562321C-3D2C-4330-A8F8-B47BED9EE865}">
      <dsp:nvSpPr>
        <dsp:cNvPr id="0" name=""/>
        <dsp:cNvSpPr/>
      </dsp:nvSpPr>
      <dsp:spPr>
        <a:xfrm>
          <a:off x="3068885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Scanning</a:t>
          </a:r>
          <a:endParaRPr lang="en-US" sz="900" kern="1200"/>
        </a:p>
      </dsp:txBody>
      <dsp:txXfrm>
        <a:off x="3390440" y="1386595"/>
        <a:ext cx="964664" cy="643109"/>
      </dsp:txXfrm>
    </dsp:sp>
    <dsp:sp modelId="{52B47320-346C-4251-802B-0937EC85513F}">
      <dsp:nvSpPr>
        <dsp:cNvPr id="0" name=""/>
        <dsp:cNvSpPr/>
      </dsp:nvSpPr>
      <dsp:spPr>
        <a:xfrm>
          <a:off x="4451571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Gaining Access</a:t>
          </a:r>
          <a:endParaRPr lang="en-US" sz="900" kern="1200"/>
        </a:p>
      </dsp:txBody>
      <dsp:txXfrm>
        <a:off x="4773126" y="1386595"/>
        <a:ext cx="964664" cy="643109"/>
      </dsp:txXfrm>
    </dsp:sp>
    <dsp:sp modelId="{F4D43D90-1921-4456-8F19-F6276E32B749}">
      <dsp:nvSpPr>
        <dsp:cNvPr id="0" name=""/>
        <dsp:cNvSpPr/>
      </dsp:nvSpPr>
      <dsp:spPr>
        <a:xfrm>
          <a:off x="5834256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Maintaining Access</a:t>
          </a:r>
          <a:endParaRPr lang="en-US" sz="900" kern="1200"/>
        </a:p>
      </dsp:txBody>
      <dsp:txXfrm>
        <a:off x="6155811" y="1386595"/>
        <a:ext cx="964664" cy="643109"/>
      </dsp:txXfrm>
    </dsp:sp>
    <dsp:sp modelId="{7613D897-414A-46E3-8AA8-F300D97E63AB}">
      <dsp:nvSpPr>
        <dsp:cNvPr id="0" name=""/>
        <dsp:cNvSpPr/>
      </dsp:nvSpPr>
      <dsp:spPr>
        <a:xfrm>
          <a:off x="7216942" y="1386595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Covering Tracks</a:t>
          </a:r>
          <a:endParaRPr lang="en-US" sz="900" kern="1200" dirty="0"/>
        </a:p>
      </dsp:txBody>
      <dsp:txXfrm>
        <a:off x="7538497" y="1386595"/>
        <a:ext cx="964664" cy="643109"/>
      </dsp:txXfrm>
    </dsp:sp>
    <dsp:sp modelId="{D261818C-88ED-4593-8DC9-E11AC2E6D83C}">
      <dsp:nvSpPr>
        <dsp:cNvPr id="0" name=""/>
        <dsp:cNvSpPr/>
      </dsp:nvSpPr>
      <dsp:spPr>
        <a:xfrm>
          <a:off x="942" y="2204041"/>
          <a:ext cx="1937077" cy="774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Web Hacking</a:t>
          </a:r>
          <a:endParaRPr lang="en-US" sz="1300" kern="1200" dirty="0"/>
        </a:p>
      </dsp:txBody>
      <dsp:txXfrm>
        <a:off x="388357" y="2204041"/>
        <a:ext cx="1162247" cy="774830"/>
      </dsp:txXfrm>
    </dsp:sp>
    <dsp:sp modelId="{947BD195-105E-4BE9-80CD-F6EE57136DDB}">
      <dsp:nvSpPr>
        <dsp:cNvPr id="0" name=""/>
        <dsp:cNvSpPr/>
      </dsp:nvSpPr>
      <dsp:spPr>
        <a:xfrm>
          <a:off x="1686199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OWASP Top 10</a:t>
          </a:r>
          <a:endParaRPr lang="en-US" sz="900" kern="1200" dirty="0"/>
        </a:p>
      </dsp:txBody>
      <dsp:txXfrm>
        <a:off x="2007754" y="2269902"/>
        <a:ext cx="964664" cy="643109"/>
      </dsp:txXfrm>
    </dsp:sp>
    <dsp:sp modelId="{8BE20843-92CF-4232-AA72-D8451303CE0D}">
      <dsp:nvSpPr>
        <dsp:cNvPr id="0" name=""/>
        <dsp:cNvSpPr/>
      </dsp:nvSpPr>
      <dsp:spPr>
        <a:xfrm>
          <a:off x="3068885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OWASP Testing Guide</a:t>
          </a:r>
        </a:p>
      </dsp:txBody>
      <dsp:txXfrm>
        <a:off x="3390440" y="2269902"/>
        <a:ext cx="964664" cy="643109"/>
      </dsp:txXfrm>
    </dsp:sp>
    <dsp:sp modelId="{C1E06938-53E2-4AFE-9DAF-4F25BF972A19}">
      <dsp:nvSpPr>
        <dsp:cNvPr id="0" name=""/>
        <dsp:cNvSpPr/>
      </dsp:nvSpPr>
      <dsp:spPr>
        <a:xfrm>
          <a:off x="4451571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Burp Suite OWASP ZAP</a:t>
          </a:r>
          <a:endParaRPr lang="en-US" sz="900" kern="1200" dirty="0"/>
        </a:p>
      </dsp:txBody>
      <dsp:txXfrm>
        <a:off x="4773126" y="2269902"/>
        <a:ext cx="964664" cy="643109"/>
      </dsp:txXfrm>
    </dsp:sp>
    <dsp:sp modelId="{14FB3F65-3227-4D31-907F-279D5387B2B6}">
      <dsp:nvSpPr>
        <dsp:cNvPr id="0" name=""/>
        <dsp:cNvSpPr/>
      </dsp:nvSpPr>
      <dsp:spPr>
        <a:xfrm>
          <a:off x="5834256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Web Goat, BWAPP, Juice Shop</a:t>
          </a:r>
          <a:endParaRPr lang="en-US" sz="900" kern="1200" dirty="0"/>
        </a:p>
      </dsp:txBody>
      <dsp:txXfrm>
        <a:off x="6155811" y="2269902"/>
        <a:ext cx="964664" cy="643109"/>
      </dsp:txXfrm>
    </dsp:sp>
    <dsp:sp modelId="{0BFF47DD-92C0-45CE-A162-DAC579D5150A}">
      <dsp:nvSpPr>
        <dsp:cNvPr id="0" name=""/>
        <dsp:cNvSpPr/>
      </dsp:nvSpPr>
      <dsp:spPr>
        <a:xfrm>
          <a:off x="7216942" y="2269902"/>
          <a:ext cx="1607773" cy="64310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Bug</a:t>
          </a:r>
          <a:r>
            <a:rPr lang="en-US" sz="900" kern="1200" baseline="0" dirty="0"/>
            <a:t> Bounty Hunter</a:t>
          </a:r>
          <a:endParaRPr lang="en-US" sz="900" kern="1200" dirty="0"/>
        </a:p>
      </dsp:txBody>
      <dsp:txXfrm>
        <a:off x="7538497" y="2269902"/>
        <a:ext cx="964664" cy="64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ECEA-7105-4C97-81AA-C39ED5ECE615}">
      <dsp:nvSpPr>
        <dsp:cNvPr id="0" name=""/>
        <dsp:cNvSpPr/>
      </dsp:nvSpPr>
      <dsp:spPr>
        <a:xfrm>
          <a:off x="448387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1804E7-D181-4636-B700-A44EE3B8A137}">
      <dsp:nvSpPr>
        <dsp:cNvPr id="0" name=""/>
        <dsp:cNvSpPr/>
      </dsp:nvSpPr>
      <dsp:spPr>
        <a:xfrm>
          <a:off x="689699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BE7C65-074B-4D00-A633-D13D8A891F7F}">
      <dsp:nvSpPr>
        <dsp:cNvPr id="0" name=""/>
        <dsp:cNvSpPr/>
      </dsp:nvSpPr>
      <dsp:spPr>
        <a:xfrm>
          <a:off x="86418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OWASP provides a free Web Application security testing framework providing a foundation for testing: OWASP </a:t>
          </a:r>
          <a:r>
            <a:rPr lang="en-US" sz="1100" kern="1200">
              <a:hlinkClick xmlns:r="http://schemas.openxmlformats.org/officeDocument/2006/relationships" r:id="rId3"/>
            </a:rPr>
            <a:t>Testing Guide 4.0</a:t>
          </a:r>
          <a:endParaRPr lang="en-US" sz="1100" kern="1200"/>
        </a:p>
      </dsp:txBody>
      <dsp:txXfrm>
        <a:off x="86418" y="2826436"/>
        <a:ext cx="1856250" cy="1078813"/>
      </dsp:txXfrm>
    </dsp:sp>
    <dsp:sp modelId="{9F4746B3-C0CD-45ED-88FA-65EBEDE708BB}">
      <dsp:nvSpPr>
        <dsp:cNvPr id="0" name=""/>
        <dsp:cNvSpPr/>
      </dsp:nvSpPr>
      <dsp:spPr>
        <a:xfrm>
          <a:off x="2629481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91FC00-6BD8-421B-A645-24AA7EDBD0F9}">
      <dsp:nvSpPr>
        <dsp:cNvPr id="0" name=""/>
        <dsp:cNvSpPr/>
      </dsp:nvSpPr>
      <dsp:spPr>
        <a:xfrm>
          <a:off x="2870793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2506F-3854-4FF6-A81C-C002C15FC03F}">
      <dsp:nvSpPr>
        <dsp:cNvPr id="0" name=""/>
        <dsp:cNvSpPr/>
      </dsp:nvSpPr>
      <dsp:spPr>
        <a:xfrm>
          <a:off x="2267512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OWASP Provides a detailed definition of what a “secure” web application is in their </a:t>
          </a:r>
          <a:r>
            <a:rPr lang="en-US" sz="1100" kern="1200" dirty="0">
              <a:hlinkClick xmlns:r="http://schemas.openxmlformats.org/officeDocument/2006/relationships" r:id="rId6"/>
            </a:rPr>
            <a:t>Application Security Verification Standard</a:t>
          </a:r>
          <a:r>
            <a:rPr lang="en-US" sz="1100" kern="1200" dirty="0"/>
            <a:t> (ASVSP)</a:t>
          </a:r>
        </a:p>
      </dsp:txBody>
      <dsp:txXfrm>
        <a:off x="2267512" y="2826436"/>
        <a:ext cx="1856250" cy="1078813"/>
      </dsp:txXfrm>
    </dsp:sp>
    <dsp:sp modelId="{68D6D5A1-6059-4638-8201-D5F6D82C3783}">
      <dsp:nvSpPr>
        <dsp:cNvPr id="0" name=""/>
        <dsp:cNvSpPr/>
      </dsp:nvSpPr>
      <dsp:spPr>
        <a:xfrm>
          <a:off x="4810575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5F168-BC82-4846-9D19-6E2C558CB2F4}">
      <dsp:nvSpPr>
        <dsp:cNvPr id="0" name=""/>
        <dsp:cNvSpPr/>
      </dsp:nvSpPr>
      <dsp:spPr>
        <a:xfrm>
          <a:off x="5051887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F3DF66-0804-408F-B00A-3200498F16C5}">
      <dsp:nvSpPr>
        <dsp:cNvPr id="0" name=""/>
        <dsp:cNvSpPr/>
      </dsp:nvSpPr>
      <dsp:spPr>
        <a:xfrm>
          <a:off x="4448606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BWAPP provides an insecure web application that you can practice web hacking on.</a:t>
          </a:r>
        </a:p>
      </dsp:txBody>
      <dsp:txXfrm>
        <a:off x="4448606" y="2826436"/>
        <a:ext cx="1856250" cy="1078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Zap provides automated scanners and a set of tools for manually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Zap is a great tool for most open source security testing needs.</a:t>
          </a:r>
        </a:p>
      </dsp:txBody>
      <dsp:txXfrm>
        <a:off x="1730984" y="3747359"/>
        <a:ext cx="4660290" cy="1498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9830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Application Security Testing in Production!</a:t>
          </a:r>
        </a:p>
      </dsp:txBody>
      <dsp:txXfrm>
        <a:off x="46606" y="144909"/>
        <a:ext cx="6298063" cy="861507"/>
      </dsp:txXfrm>
    </dsp:sp>
    <dsp:sp modelId="{0406DA2A-9281-4BB9-986E-5757B4E6473C}">
      <dsp:nvSpPr>
        <dsp:cNvPr id="0" name=""/>
        <dsp:cNvSpPr/>
      </dsp:nvSpPr>
      <dsp:spPr>
        <a:xfrm>
          <a:off x="0" y="112214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Bug bounty hunters earn between $10,000-$500,000/year as hunters</a:t>
          </a:r>
        </a:p>
      </dsp:txBody>
      <dsp:txXfrm>
        <a:off x="46606" y="1168749"/>
        <a:ext cx="6298063" cy="861507"/>
      </dsp:txXfrm>
    </dsp:sp>
    <dsp:sp modelId="{53904F47-4E72-4BA1-8F22-CFCD7C74B1C2}">
      <dsp:nvSpPr>
        <dsp:cNvPr id="0" name=""/>
        <dsp:cNvSpPr/>
      </dsp:nvSpPr>
      <dsp:spPr>
        <a:xfrm>
          <a:off x="0" y="214598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1"/>
            </a:rPr>
            <a:t>www.hackerone.com</a:t>
          </a:r>
          <a:endParaRPr lang="en-US" sz="2400" kern="1200"/>
        </a:p>
      </dsp:txBody>
      <dsp:txXfrm>
        <a:off x="46606" y="2192589"/>
        <a:ext cx="6298063" cy="861507"/>
      </dsp:txXfrm>
    </dsp:sp>
    <dsp:sp modelId="{7CB3351F-BB16-4B5C-A468-1616989227D6}">
      <dsp:nvSpPr>
        <dsp:cNvPr id="0" name=""/>
        <dsp:cNvSpPr/>
      </dsp:nvSpPr>
      <dsp:spPr>
        <a:xfrm>
          <a:off x="0" y="316982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2"/>
            </a:rPr>
            <a:t>www.bugcrowd.com</a:t>
          </a:r>
          <a:endParaRPr lang="en-US" sz="2400" kern="1200"/>
        </a:p>
      </dsp:txBody>
      <dsp:txXfrm>
        <a:off x="46606" y="3216429"/>
        <a:ext cx="6298063" cy="861507"/>
      </dsp:txXfrm>
    </dsp:sp>
    <dsp:sp modelId="{34685479-09C0-4739-AA4F-19E784F813E1}">
      <dsp:nvSpPr>
        <dsp:cNvPr id="0" name=""/>
        <dsp:cNvSpPr/>
      </dsp:nvSpPr>
      <dsp:spPr>
        <a:xfrm>
          <a:off x="0" y="419366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3"/>
            </a:rPr>
            <a:t>https://www.hacker101.com/</a:t>
          </a:r>
          <a:endParaRPr lang="en-US" sz="2400" kern="1200"/>
        </a:p>
      </dsp:txBody>
      <dsp:txXfrm>
        <a:off x="46606" y="4240269"/>
        <a:ext cx="6298063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mages/7/72/OWASP_Top_10-2017_(en).pdf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ensive-security.com/metasploit-unleashed/" TargetMode="External"/><Relationship Id="rId2" Type="http://schemas.openxmlformats.org/officeDocument/2006/relationships/hyperlink" Target="https://www.kali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swigger.net/burp" TargetMode="External"/><Relationship Id="rId4" Type="http://schemas.openxmlformats.org/officeDocument/2006/relationships/hyperlink" Target="https://github.com/zaproxy/zaproxy/wiki/Download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secgames.com/" TargetMode="External"/><Relationship Id="rId2" Type="http://schemas.openxmlformats.org/officeDocument/2006/relationships/hyperlink" Target="https://github.com/WebGoat/WebGoa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splaining.com/lesson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lnhub.com/" TargetMode="External"/><Relationship Id="rId2" Type="http://schemas.openxmlformats.org/officeDocument/2006/relationships/hyperlink" Target="https://www.hackthissit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ull-byte.wonderhowto.com/" TargetMode="External"/><Relationship Id="rId4" Type="http://schemas.openxmlformats.org/officeDocument/2006/relationships/hyperlink" Target="https://www.offensive-security.com/metasploit-unleashe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security.com/" TargetMode="External"/><Relationship Id="rId2" Type="http://schemas.openxmlformats.org/officeDocument/2006/relationships/hyperlink" Target="https://cybrary.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va.microsoft.com/en-us/training-courses/introduction-to-programming-with-python-836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F498-C8B1-471F-B5A8-93B50337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C44DF-3C44-462B-BA4F-769F0393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" y="2817066"/>
            <a:ext cx="8239125" cy="309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48AB9-9305-40F3-BA39-BFF7D3EE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24" y="4364880"/>
            <a:ext cx="3153955" cy="2101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1BC7-11C8-43F3-B8F4-4CB99953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589" y="3022909"/>
            <a:ext cx="3573624" cy="13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96E4-4A81-48DC-ADB1-ABCA7C0E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Dumpster Diving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9FB4-BE26-4DCA-8710-00D82311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4" y="2511349"/>
            <a:ext cx="7068731" cy="39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AAB-DF2E-49CA-8E7E-DEBE4FDF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Company contacts on Elliott Advocacy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E70C-A93B-49BF-8C33-DB4469F6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2562919"/>
            <a:ext cx="7582209" cy="258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DC4D6-878C-4CAD-AF12-A57684DC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4" y="2453950"/>
            <a:ext cx="2324529" cy="41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17C1-0924-4B3B-A701-DD88BAD8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#1</a:t>
            </a:r>
          </a:p>
        </p:txBody>
      </p:sp>
      <p:pic>
        <p:nvPicPr>
          <p:cNvPr id="4" name="Recon1">
            <a:hlinkClick r:id="" action="ppaction://media"/>
            <a:extLst>
              <a:ext uri="{FF2B5EF4-FFF2-40B4-BE49-F238E27FC236}">
                <a16:creationId xmlns:a16="http://schemas.microsoft.com/office/drawing/2014/main" id="{1C532C16-9865-4704-BEB3-1F6FCB8A1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79C-5DF8-40C3-9D02-F2F8C8A9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#2</a:t>
            </a:r>
          </a:p>
        </p:txBody>
      </p:sp>
      <p:pic>
        <p:nvPicPr>
          <p:cNvPr id="4" name="Recon2">
            <a:hlinkClick r:id="" action="ppaction://media"/>
            <a:extLst>
              <a:ext uri="{FF2B5EF4-FFF2-40B4-BE49-F238E27FC236}">
                <a16:creationId xmlns:a16="http://schemas.microsoft.com/office/drawing/2014/main" id="{296B433B-54CA-474A-8E1B-D9C8A2214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Ethical Hacking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Sr. Security Engineer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712F-EF0D-43D5-9991-F58BED36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with Fing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90574-573B-47B0-9BED-2AD05DA0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6" y="2295330"/>
            <a:ext cx="2457966" cy="4369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D00E2-3500-451E-AD17-35464386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53" y="2295330"/>
            <a:ext cx="2457966" cy="436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A76-20BB-4619-A096-8B7FE97B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62" y="2295328"/>
            <a:ext cx="2457967" cy="43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</a:t>
            </a:r>
            <a:r>
              <a:rPr lang="en-US" dirty="0" err="1"/>
              <a:t>Nikto</a:t>
            </a:r>
            <a:endParaRPr lang="en-US" dirty="0"/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32CB-EB9B-46F0-A38E-46DE7D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Demo 2</a:t>
            </a:r>
          </a:p>
        </p:txBody>
      </p:sp>
      <p:pic>
        <p:nvPicPr>
          <p:cNvPr id="4" name="OWASPZAP_Scan">
            <a:hlinkClick r:id="" action="ppaction://media"/>
            <a:extLst>
              <a:ext uri="{FF2B5EF4-FFF2-40B4-BE49-F238E27FC236}">
                <a16:creationId xmlns:a16="http://schemas.microsoft.com/office/drawing/2014/main" id="{E9739491-2355-49A6-8E00-19C875A43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59E4-C42F-4F11-97A2-77BFC4E8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C33C0-D969-4DA0-BF90-0EFC6E30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3" y="2650768"/>
            <a:ext cx="5378221" cy="3560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D3FCF-01B2-4F81-A6FF-E9995C4E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5" y="2650768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91B5-7EA2-4A3F-B451-40D2727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 with SQL Injection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CF9382DB-9760-4BD6-BFD3-316C35388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4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E32B-E436-44C6-A335-CD4C89FA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Access with .EXE File</a:t>
            </a:r>
          </a:p>
        </p:txBody>
      </p:sp>
      <p:pic>
        <p:nvPicPr>
          <p:cNvPr id="4" name="WindowsHackMetasploit">
            <a:hlinkClick r:id="" action="ppaction://media"/>
            <a:extLst>
              <a:ext uri="{FF2B5EF4-FFF2-40B4-BE49-F238E27FC236}">
                <a16:creationId xmlns:a16="http://schemas.microsoft.com/office/drawing/2014/main" id="{7DF28498-1FED-4344-BF74-405003856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3338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5631-C8BE-4FC9-8D5C-A876A9A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2B6DE-A914-4BED-B771-C417AE62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additional malware/backdoors</a:t>
            </a:r>
          </a:p>
          <a:p>
            <a:endParaRPr lang="en-US" dirty="0"/>
          </a:p>
          <a:p>
            <a:r>
              <a:rPr lang="en-US" dirty="0"/>
              <a:t>Compromise Other Systems</a:t>
            </a:r>
          </a:p>
          <a:p>
            <a:endParaRPr lang="en-US" dirty="0"/>
          </a:p>
          <a:p>
            <a:r>
              <a:rPr lang="en-US" dirty="0"/>
              <a:t>Begin to download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802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8342-95A3-45A3-94AB-13BAF59A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4506-293D-40DC-B61F-8AC745240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or Modify log files</a:t>
            </a:r>
          </a:p>
          <a:p>
            <a:endParaRPr lang="en-US" dirty="0"/>
          </a:p>
          <a:p>
            <a:r>
              <a:rPr lang="en-US" dirty="0"/>
              <a:t>Remove all traces of malware on system</a:t>
            </a:r>
          </a:p>
          <a:p>
            <a:endParaRPr lang="en-US" dirty="0"/>
          </a:p>
          <a:p>
            <a:r>
              <a:rPr lang="en-US" dirty="0"/>
              <a:t>Decommission system or malware used for hack.</a:t>
            </a:r>
          </a:p>
        </p:txBody>
      </p:sp>
    </p:spTree>
    <p:extLst>
      <p:ext uri="{BB962C8B-B14F-4D97-AF65-F5344CB8AC3E}">
        <p14:creationId xmlns:p14="http://schemas.microsoft.com/office/powerpoint/2010/main" val="413427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F0FF0-A773-4F90-9143-CD2C68DD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549"/>
            <a:ext cx="2879999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Web Hacking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4E837-C254-4AFF-BE51-87FD9EE3E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1063" y="1938008"/>
            <a:ext cx="5289550" cy="2981983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33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Vulnerability/Pen Testing?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Vulnerability Scanning:</a:t>
            </a:r>
          </a:p>
          <a:p>
            <a:pPr marL="0" indent="0">
              <a:buNone/>
            </a:pPr>
            <a:r>
              <a:rPr lang="en-US" dirty="0"/>
              <a:t>Is a process for identifying potential web application</a:t>
            </a:r>
          </a:p>
          <a:p>
            <a:pPr marL="0" indent="0">
              <a:buNone/>
            </a:pPr>
            <a:r>
              <a:rPr lang="en-US" dirty="0"/>
              <a:t>vulnerabilities within web application code.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Penetration Testing</a:t>
            </a:r>
          </a:p>
          <a:p>
            <a:pPr marL="0" indent="0">
              <a:buNone/>
            </a:pPr>
            <a:r>
              <a:rPr lang="en-US" dirty="0"/>
              <a:t>Is a process for verifying potential vulnerabilities using actual exploits and tests to determine if the vulnerability is a false positive.</a:t>
            </a:r>
          </a:p>
        </p:txBody>
      </p:sp>
    </p:spTree>
    <p:extLst>
      <p:ext uri="{BB962C8B-B14F-4D97-AF65-F5344CB8AC3E}">
        <p14:creationId xmlns:p14="http://schemas.microsoft.com/office/powerpoint/2010/main" val="416469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Who Is This Brandon Guy Anyway?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0549E-E09E-41E8-AAD8-69A758FF0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" r="1" b="1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Sr. Security Engineer at D&amp;H Distributing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Soon to be Cyber Security Architect for Appalachia Technologies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Assurance(in three weeks) from Western Governor’s University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 &amp; Certified Hacking Forensics Investigator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Where do I start and what really is a secure web application?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1188A42-D893-4ABF-B66F-74F410045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8188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7142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3708594" cy="706964"/>
          </a:xfrm>
        </p:spPr>
        <p:txBody>
          <a:bodyPr/>
          <a:lstStyle/>
          <a:p>
            <a:r>
              <a:rPr lang="en-US"/>
              <a:t>SDLC Test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57" y="1"/>
            <a:ext cx="6266791" cy="67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7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test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releases a Top 10 that details information </a:t>
            </a:r>
            <a:r>
              <a:rPr lang="en-US" dirty="0">
                <a:hlinkClick r:id="rId2"/>
              </a:rPr>
              <a:t>OWASP Top 10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94082"/>
              </p:ext>
            </p:extLst>
          </p:nvPr>
        </p:nvGraphicFramePr>
        <p:xfrm>
          <a:off x="1375052" y="310775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142374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3870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OWASP TOP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6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r>
                        <a:rPr lang="en-US" baseline="0" dirty="0"/>
                        <a:t> Broken Authentication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3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 Sensitive Data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A4 XML External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0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A5 Broken 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A6 Security Misconfiguration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A7 Cross Site Scripting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A8 Insecure Deserialization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2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A9 Using Known Vulnerable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 Insufficient Logging &amp;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3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3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068D-2940-4D9D-A4F4-62DD272A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D864-AF44-4647-ADF6-13811771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Kali Linux - </a:t>
            </a:r>
            <a:r>
              <a:rPr lang="en-US" dirty="0">
                <a:hlinkClick r:id="rId2"/>
              </a:rPr>
              <a:t>https://www.kali.org/downloads/</a:t>
            </a:r>
            <a:endParaRPr lang="en-US" dirty="0"/>
          </a:p>
          <a:p>
            <a:r>
              <a:rPr lang="en-US" dirty="0"/>
              <a:t>Metasploit - </a:t>
            </a:r>
            <a:r>
              <a:rPr lang="en-US" dirty="0">
                <a:hlinkClick r:id="rId3"/>
              </a:rPr>
              <a:t>https://www.offensive-security.com/metasploit-unleashed/</a:t>
            </a:r>
            <a:endParaRPr lang="en-US" dirty="0"/>
          </a:p>
          <a:p>
            <a:r>
              <a:rPr lang="en-US" dirty="0"/>
              <a:t>OWASP ZAP - </a:t>
            </a:r>
            <a:r>
              <a:rPr lang="en-US" dirty="0">
                <a:hlinkClick r:id="rId4"/>
              </a:rPr>
              <a:t>https://github.com/zaproxy/zaproxy/wiki/Downloads</a:t>
            </a:r>
            <a:endParaRPr lang="en-US" dirty="0"/>
          </a:p>
          <a:p>
            <a:r>
              <a:rPr lang="en-US" dirty="0"/>
              <a:t>Burp Suite - </a:t>
            </a:r>
            <a:r>
              <a:rPr lang="en-US" dirty="0">
                <a:hlinkClick r:id="rId5"/>
              </a:rPr>
              <a:t>https://portswigger.net/burp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64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BWAPP and Webgoat Security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4BF9-7B50-42E9-A226-4C63F145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WebGoat</a:t>
            </a:r>
            <a:r>
              <a:rPr lang="en-US" dirty="0"/>
              <a:t> is an open source security training tool.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BWAPP</a:t>
            </a:r>
            <a:r>
              <a:rPr lang="en-US" dirty="0"/>
              <a:t> is another tool that can be used for application security training.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HackSplaining</a:t>
            </a:r>
            <a:r>
              <a:rPr lang="en-US" dirty="0"/>
              <a:t> is a great resource for learning about web exploits:</a:t>
            </a:r>
          </a:p>
        </p:txBody>
      </p:sp>
    </p:spTree>
    <p:extLst>
      <p:ext uri="{BB962C8B-B14F-4D97-AF65-F5344CB8AC3E}">
        <p14:creationId xmlns:p14="http://schemas.microsoft.com/office/powerpoint/2010/main" val="357368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31456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/>
              <a:t>Burp Suite is a commercial tool that includes the following:</a:t>
            </a:r>
          </a:p>
          <a:p>
            <a:pPr lvl="1"/>
            <a:r>
              <a:rPr lang="en-US"/>
              <a:t>Automated crawl and scan of 100 vulnerabilities</a:t>
            </a:r>
          </a:p>
          <a:p>
            <a:pPr lvl="1"/>
            <a:r>
              <a:rPr lang="en-US"/>
              <a:t>Intercept browser traffic as a man in the middle proxy</a:t>
            </a:r>
          </a:p>
          <a:p>
            <a:pPr lvl="1"/>
            <a:r>
              <a:rPr lang="en-US"/>
              <a:t>Automate custom attacks using Burp Intruder</a:t>
            </a:r>
          </a:p>
          <a:p>
            <a:pPr lvl="1"/>
            <a:r>
              <a:rPr lang="en-US"/>
              <a:t>Extensible with Python and Java Programming plugins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Burp is considered the standard for web penetration testing and costs $350 for a commercial license.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308-24D2-4179-9BC0-2EE50C07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for Learning 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6716-E5C2-426D-BCD6-E7B450A0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https://www.hackthissite.org/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https://www.vulnhub.com/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https://www.offensive-security.com/metasploit-unleashed/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https://null-byte.wonderhowto.com/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89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73145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EDA2-D87E-4FBD-8D78-88CE3C78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Getting Started in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9526-6AC0-4A28-9A7F-09161AE1C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Meetups and Events like this one!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https://Cybrary.IT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https://ElearnSecurity.com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Python from Microsoft: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https://mva.microsoft.com/en-us/training-courses/introduction-to-programming-with-python-8360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0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548055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area.</a:t>
            </a:r>
          </a:p>
          <a:p>
            <a:endParaRPr lang="en-US" dirty="0"/>
          </a:p>
          <a:p>
            <a:r>
              <a:rPr lang="en-US" dirty="0"/>
              <a:t>Sign up for the free Pen Testing Student </a:t>
            </a:r>
          </a:p>
          <a:p>
            <a:pPr marL="0" indent="0">
              <a:buNone/>
            </a:pPr>
            <a:r>
              <a:rPr lang="en-US" dirty="0"/>
              <a:t>Class offered by </a:t>
            </a:r>
            <a:r>
              <a:rPr lang="en-US" dirty="0" err="1"/>
              <a:t>ElearnSecurity</a:t>
            </a:r>
            <a:r>
              <a:rPr lang="en-US" dirty="0"/>
              <a:t> by singing up for </a:t>
            </a:r>
          </a:p>
          <a:p>
            <a:pPr marL="0" indent="0">
              <a:buNone/>
            </a:pPr>
            <a:r>
              <a:rPr lang="en-US" dirty="0"/>
              <a:t>The Ethical Hacker Network</a:t>
            </a:r>
          </a:p>
          <a:p>
            <a:pPr marL="0" indent="0">
              <a:buNone/>
            </a:pPr>
            <a:r>
              <a:rPr lang="en-US" dirty="0"/>
              <a:t>https://www.ethicalhacker.net/register/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96654-A9B8-4148-A8BE-3A5A15F4D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879" y="3806889"/>
            <a:ext cx="367916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/>
              <a:t>Modern Version of Hacker:</a:t>
            </a:r>
          </a:p>
          <a:p>
            <a:pPr marL="0" indent="0">
              <a:buNone/>
            </a:pPr>
            <a:r>
              <a:rPr lang="en-US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/>
              <a:t>synonyms:	cybercriminal, pirate, computer criminal, keylogger, keystroke logger;</a:t>
            </a:r>
          </a:p>
          <a:p>
            <a:endParaRPr lang="en-US"/>
          </a:p>
          <a:p>
            <a:r>
              <a:rPr lang="en-US"/>
              <a:t>Original Meaning:</a:t>
            </a:r>
          </a:p>
          <a:p>
            <a:pPr marL="0" indent="0">
              <a:buNone/>
            </a:pPr>
            <a:r>
              <a:rPr lang="en-US"/>
              <a:t>Is any skilled computer expert that uses their technical knowledge to overcome a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What do Hackers Target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904</Words>
  <Application>Microsoft Office PowerPoint</Application>
  <PresentationFormat>Widescreen</PresentationFormat>
  <Paragraphs>170</Paragraphs>
  <Slides>40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Ion Boardroom</vt:lpstr>
      <vt:lpstr>Sponsors</vt:lpstr>
      <vt:lpstr>Introduction To Ethical Hacking  </vt:lpstr>
      <vt:lpstr>Who Is This Brandon Guy Anyway?</vt:lpstr>
      <vt:lpstr>Agenda</vt:lpstr>
      <vt:lpstr>What is a Hacker?</vt:lpstr>
      <vt:lpstr>What is an Ethical Hacker?</vt:lpstr>
      <vt:lpstr>Mind Set of Hacker</vt:lpstr>
      <vt:lpstr>What do Hackers Target</vt:lpstr>
      <vt:lpstr>Types of Cyber Security Professionals</vt:lpstr>
      <vt:lpstr>Defense In Depth</vt:lpstr>
      <vt:lpstr>Reconnaissance</vt:lpstr>
      <vt:lpstr>Look at Job Ad’s</vt:lpstr>
      <vt:lpstr>Dumpster Diving</vt:lpstr>
      <vt:lpstr>Look at Company contacts on Elliott Advocacy</vt:lpstr>
      <vt:lpstr>Shodan.io</vt:lpstr>
      <vt:lpstr>Recon Demo #1</vt:lpstr>
      <vt:lpstr>Recon Demo #2</vt:lpstr>
      <vt:lpstr>Review What is Reconnaissance</vt:lpstr>
      <vt:lpstr>Scanning</vt:lpstr>
      <vt:lpstr>Scanning with Fing</vt:lpstr>
      <vt:lpstr>Scanning Demo Nikto</vt:lpstr>
      <vt:lpstr>Scan Demo 2</vt:lpstr>
      <vt:lpstr>Gaining Access</vt:lpstr>
      <vt:lpstr>Gaining Access with SQL Injection</vt:lpstr>
      <vt:lpstr>Gaining Access with .EXE File</vt:lpstr>
      <vt:lpstr>Maintaining Access</vt:lpstr>
      <vt:lpstr>Covering Tracks</vt:lpstr>
      <vt:lpstr>Web Hacking</vt:lpstr>
      <vt:lpstr>What is Vulnerability/Pen Testing?</vt:lpstr>
      <vt:lpstr>Where do I start and what really is a secure web application?</vt:lpstr>
      <vt:lpstr>SDLC Test Framework</vt:lpstr>
      <vt:lpstr>What do we test for?</vt:lpstr>
      <vt:lpstr>Security Tools</vt:lpstr>
      <vt:lpstr>BWAPP and Webgoat Security Training</vt:lpstr>
      <vt:lpstr>OWASP ZAP</vt:lpstr>
      <vt:lpstr>Burp Suite</vt:lpstr>
      <vt:lpstr>Websites for Learning Hacking</vt:lpstr>
      <vt:lpstr>Bug Bounty Hunting?</vt:lpstr>
      <vt:lpstr>Resources for Getting Started in Cyber Security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Ethical Hacking  </dc:title>
  <dc:creator>Brandon Keath</dc:creator>
  <cp:lastModifiedBy>Brandon Keath</cp:lastModifiedBy>
  <cp:revision>20</cp:revision>
  <dcterms:created xsi:type="dcterms:W3CDTF">2018-07-17T03:54:33Z</dcterms:created>
  <dcterms:modified xsi:type="dcterms:W3CDTF">2018-08-17T02:23:28Z</dcterms:modified>
</cp:coreProperties>
</file>